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1" r:id="rId3"/>
    <p:sldId id="256" r:id="rId4"/>
    <p:sldId id="260" r:id="rId5"/>
    <p:sldId id="296" r:id="rId6"/>
    <p:sldId id="288" r:id="rId7"/>
    <p:sldId id="293" r:id="rId8"/>
    <p:sldId id="297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25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5D5B"/>
    <a:srgbClr val="E2CBB7"/>
    <a:srgbClr val="EEE9E2"/>
    <a:srgbClr val="FCF7F2"/>
    <a:srgbClr val="554F4D"/>
    <a:srgbClr val="D0C4B0"/>
    <a:srgbClr val="E1D9CC"/>
    <a:srgbClr val="F2E0CA"/>
    <a:srgbClr val="F6E9DA"/>
    <a:srgbClr val="70686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8F012-0AC3-42B2-90CA-BC5405C6B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5097188-C232-41BC-A1C6-677F6D6FD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ACDF9E-AFBC-4D2D-A688-7BE38874A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D59E12-6FA5-449B-95B8-54226925F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99C277-1836-4E22-BB5C-32FD2C8AC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584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D1FB7-E6E4-4153-8540-BFF436E93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FDF1D-719A-4B33-9023-7CE4316AD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B4EE70-389B-46DE-9265-B822FBD14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B0A08D-1ADA-4909-B351-23A9DB5B0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C96274-6782-43A2-9D65-26D48D590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804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FF69C1-F07A-44E0-8804-DBF0B91EEA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152B80-F8D2-4FB9-9913-48A227D65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51D35-AC5D-4009-B23F-239D9EE5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31EDF0-F5CD-4184-B8F2-C877766D1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802437-6EA8-4A9E-A143-795A149A4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354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D55B9-E8A9-4A30-91F8-3A87B484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F38375-52A4-4DFC-94A7-02AAFB2D3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CB85B4-E71D-494F-A759-4D10E0649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F9B02-3085-4385-A3F2-BCBAF4063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B66A0F-23CB-48F3-98F5-EEB498F0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785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0C255-11F9-437C-BD0A-8C8330271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716960-288E-40FA-BAC1-95E652A0A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49145B-4748-48A7-8B68-AB10D9C37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243DA5-62AB-4B07-ACF4-66F7F151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15D854-17FC-4344-B33A-2133F9CD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520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79294-4C29-4FF2-94D5-64F5E01A4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482D1B-E38A-4915-8F19-5833301E1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0A86B2-4BE5-4BDC-8321-2402D0BA9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36FE4B-E0B7-4187-9969-8E7CF3FF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CEF1A5-E0D7-4286-84FF-F0347333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93F695-D9D7-4B6A-A576-90018153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045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B6A37-6DCD-490D-ACB4-5A4BBFDBF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FBFDDF-C043-4373-B751-DEDFFD2FC8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4EDD22-3F2F-4C29-86F7-886E17AD5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FDB57E-3DFC-4612-B7AB-FEDC5F867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2070CB-C54B-46A0-945F-190DC0280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CDECCA-E76A-451A-AAFF-603D887E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FC4C5F-2E37-4C43-933D-AA5036CC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C55A0B-AD1F-4D77-BB32-6CA2B481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084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8ABC6-A533-4172-AFC1-84E430BA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4D0A85-6CE5-4FE0-A839-22468B8A2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1ABEBE-2706-4558-85F8-2436A72CE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7E30B7-49F1-44C9-8825-1306CA43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267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509C7A-604B-447A-A0E7-827B9D622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E42BB5-D3ED-4C8D-8CA7-4619BE48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1CFFE1-D135-48B9-9A6D-A2FD7C7A4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BDC539-7512-4226-9223-DA48FCD0E2DE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417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BF424-516E-45C7-A9E1-790BDAF16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59E1ED-69B1-48EF-95E3-4A0BA178F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E19A3F-94D9-442E-8D70-BDFA73E9A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0EBF51-806D-4FB3-AA11-4F6B7DB7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593E20-D7A7-4DD2-AAB9-1257F61BC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D3B0FD-CAB2-4FFC-997F-FB326DD3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79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8EB20-48F7-48B8-A6B9-0261B6BAF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436F32-78E7-4C89-8734-475421D35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3D526B-EDAF-4888-AA56-44BF7C832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4E3DFB-8B04-43A4-BE6C-21E482379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57F976-D309-4D60-B0A1-43C6E5742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0BA7C4-51F1-47C6-A321-2DF8E6774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026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F9EDB-7AE4-4C48-838E-CA5C2DF58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327EBC-3E3B-474E-83E1-C087A70D0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23D1C1-8BAB-48B1-8A81-361F734B3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408E7-38C9-4D32-A2B6-C3765899F2A5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2D174B-CCB9-47F1-8F37-F86E3A5914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165FA4-90E6-4929-90D4-6FF8E70A0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33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B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A29372B-5D33-4525-AE1C-B00C37DC3851}"/>
              </a:ext>
            </a:extLst>
          </p:cNvPr>
          <p:cNvGrpSpPr/>
          <p:nvPr/>
        </p:nvGrpSpPr>
        <p:grpSpPr>
          <a:xfrm>
            <a:off x="1405153" y="2659558"/>
            <a:ext cx="9381693" cy="1538883"/>
            <a:chOff x="1405153" y="2617569"/>
            <a:chExt cx="9381693" cy="15388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CE8DB10-764D-45FC-AB61-1DD0D37C8E80}"/>
                </a:ext>
              </a:extLst>
            </p:cNvPr>
            <p:cNvSpPr txBox="1"/>
            <p:nvPr/>
          </p:nvSpPr>
          <p:spPr>
            <a:xfrm>
              <a:off x="1405153" y="2617569"/>
              <a:ext cx="938169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rgbClr val="655D5B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Team 8</a:t>
              </a:r>
            </a:p>
            <a:p>
              <a:pPr algn="ctr"/>
              <a:r>
                <a:rPr lang="en-US" altLang="ko-KR" sz="4400" b="1" dirty="0">
                  <a:solidFill>
                    <a:srgbClr val="655D5B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Final Presentation</a:t>
              </a:r>
              <a:endParaRPr lang="ko-KR" altLang="en-US" sz="4400" b="1" dirty="0">
                <a:solidFill>
                  <a:srgbClr val="655D5B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2B15F66-4DFC-4647-ADE1-46D6A34E3DC6}"/>
                </a:ext>
              </a:extLst>
            </p:cNvPr>
            <p:cNvSpPr txBox="1"/>
            <p:nvPr/>
          </p:nvSpPr>
          <p:spPr>
            <a:xfrm>
              <a:off x="3547872" y="3817898"/>
              <a:ext cx="509626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8</a:t>
              </a:r>
              <a:r>
                <a:rPr lang="ko-KR" altLang="en-US" sz="16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조 권준희 </a:t>
              </a:r>
              <a:r>
                <a:rPr lang="ko-KR" altLang="en-US" sz="1600" dirty="0" err="1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김장훈</a:t>
              </a:r>
              <a:r>
                <a:rPr lang="ko-KR" altLang="en-US" sz="16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 김태현 </a:t>
              </a:r>
              <a:r>
                <a:rPr lang="ko-KR" altLang="en-US" sz="1600" dirty="0" err="1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김휘원</a:t>
              </a:r>
              <a:r>
                <a:rPr lang="ko-KR" altLang="en-US" sz="16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 박성원 박수헌 </a:t>
              </a:r>
              <a:r>
                <a:rPr lang="ko-KR" altLang="en-US" sz="1600" dirty="0" err="1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한정우</a:t>
              </a:r>
              <a:endParaRPr lang="ko-KR" altLang="en-US" sz="16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612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72374D-861B-427F-B594-D01110F5D502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62D62C-F898-4B9B-923A-046842F89D5E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5D450B8-7838-4709-B72A-BB98ABDAA290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DCB373-4CE1-4F23-9199-8D5C23D53294}"/>
                </a:ext>
              </a:extLst>
            </p:cNvPr>
            <p:cNvSpPr txBox="1"/>
            <p:nvPr/>
          </p:nvSpPr>
          <p:spPr>
            <a:xfrm>
              <a:off x="618315" y="341564"/>
              <a:ext cx="75472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2. Implemented Functions : Audio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  <p:pic>
        <p:nvPicPr>
          <p:cNvPr id="5" name="그림 4" descr="실외, 표지판이(가) 표시된 사진&#10;&#10;자동 생성된 설명">
            <a:extLst>
              <a:ext uri="{FF2B5EF4-FFF2-40B4-BE49-F238E27FC236}">
                <a16:creationId xmlns:a16="http://schemas.microsoft.com/office/drawing/2014/main" id="{71319A9F-0B8C-4A56-915C-609D5A01DC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542" y="1235874"/>
            <a:ext cx="8408915" cy="440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338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72374D-861B-427F-B594-D01110F5D502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62D62C-F898-4B9B-923A-046842F89D5E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5D450B8-7838-4709-B72A-BB98ABDAA290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DCB373-4CE1-4F23-9199-8D5C23D53294}"/>
                </a:ext>
              </a:extLst>
            </p:cNvPr>
            <p:cNvSpPr txBox="1"/>
            <p:nvPr/>
          </p:nvSpPr>
          <p:spPr>
            <a:xfrm>
              <a:off x="618315" y="341564"/>
              <a:ext cx="750237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2. Implemented Functions : Video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  <p:pic>
        <p:nvPicPr>
          <p:cNvPr id="3" name="그림 2" descr="건물이(가) 표시된 사진&#10;&#10;자동 생성된 설명">
            <a:extLst>
              <a:ext uri="{FF2B5EF4-FFF2-40B4-BE49-F238E27FC236}">
                <a16:creationId xmlns:a16="http://schemas.microsoft.com/office/drawing/2014/main" id="{E1622C19-3E55-4648-9C33-D6E1AC57CB6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8315" y="1033171"/>
            <a:ext cx="6391275" cy="3373728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CA98107D-DD3F-422A-8720-668CD7E92089}"/>
              </a:ext>
            </a:extLst>
          </p:cNvPr>
          <p:cNvSpPr/>
          <p:nvPr/>
        </p:nvSpPr>
        <p:spPr>
          <a:xfrm>
            <a:off x="3299602" y="2952224"/>
            <a:ext cx="1028700" cy="9715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하늘이(가) 표시된 사진&#10;&#10;자동 생성된 설명">
            <a:extLst>
              <a:ext uri="{FF2B5EF4-FFF2-40B4-BE49-F238E27FC236}">
                <a16:creationId xmlns:a16="http://schemas.microsoft.com/office/drawing/2014/main" id="{A2670F22-25F2-4726-85DC-22DE4224ABD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56992" y="2875176"/>
            <a:ext cx="6974751" cy="366728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0A4B564-1887-4235-BE77-481286856526}"/>
              </a:ext>
            </a:extLst>
          </p:cNvPr>
          <p:cNvSpPr/>
          <p:nvPr/>
        </p:nvSpPr>
        <p:spPr>
          <a:xfrm>
            <a:off x="7909089" y="4406899"/>
            <a:ext cx="2441542" cy="16256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E930D7AB-B9A8-4230-BC93-C3E24FCA9D20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3808429" y="3923774"/>
            <a:ext cx="4100660" cy="1295938"/>
          </a:xfrm>
          <a:prstGeom prst="bentConnector3">
            <a:avLst>
              <a:gd name="adj1" fmla="val 977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844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72374D-861B-427F-B594-D01110F5D502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62D62C-F898-4B9B-923A-046842F89D5E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5D450B8-7838-4709-B72A-BB98ABDAA290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DCB373-4CE1-4F23-9199-8D5C23D53294}"/>
                </a:ext>
              </a:extLst>
            </p:cNvPr>
            <p:cNvSpPr txBox="1"/>
            <p:nvPr/>
          </p:nvSpPr>
          <p:spPr>
            <a:xfrm>
              <a:off x="618315" y="341564"/>
              <a:ext cx="750237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2. Implemented Functions : Video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  <p:pic>
        <p:nvPicPr>
          <p:cNvPr id="5" name="그림 4" descr="텍스트, 하늘이(가) 표시된 사진&#10;&#10;자동 생성된 설명">
            <a:extLst>
              <a:ext uri="{FF2B5EF4-FFF2-40B4-BE49-F238E27FC236}">
                <a16:creationId xmlns:a16="http://schemas.microsoft.com/office/drawing/2014/main" id="{D5959B5B-0C65-482C-9C42-FF530A56FE6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8315" y="1077860"/>
            <a:ext cx="9365371" cy="495466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0A4B564-1887-4235-BE77-481286856526}"/>
              </a:ext>
            </a:extLst>
          </p:cNvPr>
          <p:cNvSpPr/>
          <p:nvPr/>
        </p:nvSpPr>
        <p:spPr>
          <a:xfrm>
            <a:off x="3926442" y="3555192"/>
            <a:ext cx="2441542" cy="16256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3812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72374D-861B-427F-B594-D01110F5D502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62D62C-F898-4B9B-923A-046842F89D5E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5D450B8-7838-4709-B72A-BB98ABDAA290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DCB373-4CE1-4F23-9199-8D5C23D53294}"/>
                </a:ext>
              </a:extLst>
            </p:cNvPr>
            <p:cNvSpPr txBox="1"/>
            <p:nvPr/>
          </p:nvSpPr>
          <p:spPr>
            <a:xfrm>
              <a:off x="618315" y="341564"/>
              <a:ext cx="75777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2. Implemented Functions : Portal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1113929-9BD1-4561-B407-ACA03085670A}"/>
              </a:ext>
            </a:extLst>
          </p:cNvPr>
          <p:cNvGrpSpPr/>
          <p:nvPr/>
        </p:nvGrpSpPr>
        <p:grpSpPr>
          <a:xfrm>
            <a:off x="618315" y="1057431"/>
            <a:ext cx="5477685" cy="3729131"/>
            <a:chOff x="2754372" y="1198833"/>
            <a:chExt cx="6551742" cy="4460334"/>
          </a:xfrm>
        </p:grpSpPr>
        <p:pic>
          <p:nvPicPr>
            <p:cNvPr id="15" name="그림 14" descr="하늘, 실외이(가) 표시된 사진&#10;&#10;자동 생성된 설명">
              <a:extLst>
                <a:ext uri="{FF2B5EF4-FFF2-40B4-BE49-F238E27FC236}">
                  <a16:creationId xmlns:a16="http://schemas.microsoft.com/office/drawing/2014/main" id="{7D124A96-C64B-4FF2-B4D2-2800590F41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754372" y="1198833"/>
              <a:ext cx="6551742" cy="4460334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735B71A-F251-411D-AC44-CD9DB9BDC2CB}"/>
                </a:ext>
              </a:extLst>
            </p:cNvPr>
            <p:cNvSpPr/>
            <p:nvPr/>
          </p:nvSpPr>
          <p:spPr>
            <a:xfrm>
              <a:off x="5368743" y="3516197"/>
              <a:ext cx="3058820" cy="1372389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7" name="그림 16" descr="하늘, 건물, 실외이(가) 표시된 사진&#10;&#10;자동 생성된 설명">
            <a:extLst>
              <a:ext uri="{FF2B5EF4-FFF2-40B4-BE49-F238E27FC236}">
                <a16:creationId xmlns:a16="http://schemas.microsoft.com/office/drawing/2014/main" id="{9719AB88-966A-4356-B024-35878C701C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83234" y="3190077"/>
            <a:ext cx="6252433" cy="3192969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C89B0B78-D96A-4DA0-8D31-BB5E3B53FD6E}"/>
              </a:ext>
            </a:extLst>
          </p:cNvPr>
          <p:cNvSpPr/>
          <p:nvPr/>
        </p:nvSpPr>
        <p:spPr>
          <a:xfrm>
            <a:off x="6152076" y="4401064"/>
            <a:ext cx="2557374" cy="11474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7541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72374D-861B-427F-B594-D01110F5D502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62D62C-F898-4B9B-923A-046842F89D5E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5D450B8-7838-4709-B72A-BB98ABDAA290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DCB373-4CE1-4F23-9199-8D5C23D53294}"/>
                </a:ext>
              </a:extLst>
            </p:cNvPr>
            <p:cNvSpPr txBox="1"/>
            <p:nvPr/>
          </p:nvSpPr>
          <p:spPr>
            <a:xfrm>
              <a:off x="618315" y="341564"/>
              <a:ext cx="860844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2. Implemented Functions : Navigation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  <p:pic>
        <p:nvPicPr>
          <p:cNvPr id="17" name="그림 16" descr="하늘, 건물, 실외이(가) 표시된 사진&#10;&#10;자동 생성된 설명">
            <a:extLst>
              <a:ext uri="{FF2B5EF4-FFF2-40B4-BE49-F238E27FC236}">
                <a16:creationId xmlns:a16="http://schemas.microsoft.com/office/drawing/2014/main" id="{9719AB88-966A-4356-B024-35878C701C1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138" y="1178352"/>
            <a:ext cx="9612773" cy="500318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49D5503-261C-493F-8814-2F054DC0D013}"/>
              </a:ext>
            </a:extLst>
          </p:cNvPr>
          <p:cNvSpPr/>
          <p:nvPr/>
        </p:nvSpPr>
        <p:spPr>
          <a:xfrm>
            <a:off x="9469403" y="1093510"/>
            <a:ext cx="1145179" cy="7407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1963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BD4B069B-1DD9-435F-BECC-5663FD379BE0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6B67E435-85D6-45F4-A9C6-75C5C451C910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6FE50E-20C4-4FE0-821B-22ADA15AE76E}"/>
                </a:ext>
              </a:extLst>
            </p:cNvPr>
            <p:cNvSpPr txBox="1"/>
            <p:nvPr/>
          </p:nvSpPr>
          <p:spPr>
            <a:xfrm>
              <a:off x="618315" y="341564"/>
              <a:ext cx="1657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3. Role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6DAF1A9-3BA6-42E8-BCF7-2D070035D3C2}"/>
              </a:ext>
            </a:extLst>
          </p:cNvPr>
          <p:cNvGrpSpPr/>
          <p:nvPr/>
        </p:nvGrpSpPr>
        <p:grpSpPr>
          <a:xfrm>
            <a:off x="1167467" y="2072458"/>
            <a:ext cx="3151537" cy="2533377"/>
            <a:chOff x="1167467" y="2072458"/>
            <a:chExt cx="3151537" cy="25333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FC6C922-0A68-4570-894C-485560F61BB4}"/>
                </a:ext>
              </a:extLst>
            </p:cNvPr>
            <p:cNvSpPr txBox="1"/>
            <p:nvPr/>
          </p:nvSpPr>
          <p:spPr>
            <a:xfrm>
              <a:off x="1167467" y="2072458"/>
              <a:ext cx="31515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Modeling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5848C11-7981-42BA-B4A3-2738E88AECD8}"/>
                </a:ext>
              </a:extLst>
            </p:cNvPr>
            <p:cNvSpPr txBox="1"/>
            <p:nvPr/>
          </p:nvSpPr>
          <p:spPr>
            <a:xfrm>
              <a:off x="1167468" y="2727820"/>
              <a:ext cx="3151536" cy="1878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삼성학술정보관 </a:t>
              </a:r>
              <a:r>
                <a:rPr lang="en-US" altLang="ko-KR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– </a:t>
              </a:r>
              <a:r>
                <a:rPr lang="ko-KR" altLang="en-US" sz="2000" dirty="0" err="1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한정우</a:t>
              </a:r>
              <a:endParaRPr lang="en-US" altLang="ko-KR" sz="2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  <a:p>
              <a:pPr algn="l"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산학협력센터 </a:t>
              </a:r>
              <a:r>
                <a:rPr lang="en-US" altLang="ko-KR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– </a:t>
              </a:r>
              <a:r>
                <a:rPr lang="ko-KR" altLang="en-US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박성원</a:t>
              </a:r>
              <a:endParaRPr lang="en-US" altLang="ko-KR" sz="2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  <a:p>
              <a:pPr algn="l"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반도체관 </a:t>
              </a:r>
              <a:r>
                <a:rPr lang="en-US" altLang="ko-KR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– </a:t>
              </a:r>
              <a:r>
                <a:rPr lang="ko-KR" altLang="en-US" sz="2000" dirty="0" err="1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김휘원</a:t>
              </a:r>
              <a:endParaRPr lang="en-US" altLang="ko-KR" sz="2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  <a:p>
              <a:pPr algn="l">
                <a:lnSpc>
                  <a:spcPct val="150000"/>
                </a:lnSpc>
              </a:pPr>
              <a:r>
                <a:rPr lang="ko-KR" altLang="en-US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제 </a:t>
              </a:r>
              <a:r>
                <a:rPr lang="en-US" altLang="ko-KR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2</a:t>
              </a:r>
              <a:r>
                <a:rPr lang="ko-KR" altLang="en-US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공학관 </a:t>
              </a:r>
              <a:r>
                <a:rPr lang="en-US" altLang="ko-KR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- </a:t>
              </a:r>
              <a:r>
                <a:rPr lang="ko-KR" altLang="en-US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권준희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ECE117-C599-4778-91A3-AE5966A99FD4}"/>
              </a:ext>
            </a:extLst>
          </p:cNvPr>
          <p:cNvGrpSpPr/>
          <p:nvPr/>
        </p:nvGrpSpPr>
        <p:grpSpPr>
          <a:xfrm>
            <a:off x="6096000" y="2072458"/>
            <a:ext cx="4390239" cy="2533377"/>
            <a:chOff x="1167467" y="2072458"/>
            <a:chExt cx="4390239" cy="25333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D9C4C10-322A-48A1-9BAE-CA0C1CDB7750}"/>
                </a:ext>
              </a:extLst>
            </p:cNvPr>
            <p:cNvSpPr txBox="1"/>
            <p:nvPr/>
          </p:nvSpPr>
          <p:spPr>
            <a:xfrm>
              <a:off x="1167467" y="2072458"/>
              <a:ext cx="31515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Function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C859A3B-23AB-411A-8791-39088F6E3D38}"/>
                </a:ext>
              </a:extLst>
            </p:cNvPr>
            <p:cNvSpPr txBox="1"/>
            <p:nvPr/>
          </p:nvSpPr>
          <p:spPr>
            <a:xfrm>
              <a:off x="1167468" y="2727820"/>
              <a:ext cx="4390238" cy="1878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Navigation &amp; NPC Audio – </a:t>
              </a:r>
              <a:r>
                <a:rPr lang="ko-KR" altLang="en-US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김태원</a:t>
              </a:r>
              <a:endParaRPr lang="en-US" altLang="ko-KR" sz="2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  <a:p>
              <a:pPr algn="l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Portal – </a:t>
              </a:r>
              <a:r>
                <a:rPr lang="ko-KR" altLang="en-US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박수헌</a:t>
              </a:r>
              <a:endParaRPr lang="en-US" altLang="ko-KR" sz="2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  <a:p>
              <a:pPr algn="l">
                <a:lnSpc>
                  <a:spcPct val="150000"/>
                </a:lnSpc>
              </a:pPr>
              <a:r>
                <a:rPr lang="en-US" altLang="ko-KR" sz="20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Video -  </a:t>
              </a:r>
              <a:r>
                <a:rPr lang="ko-KR" altLang="en-US" sz="2000" dirty="0" err="1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김장훈</a:t>
              </a:r>
              <a:endParaRPr lang="en-US" altLang="ko-KR" sz="2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  <a:p>
              <a:pPr algn="l">
                <a:lnSpc>
                  <a:spcPct val="150000"/>
                </a:lnSpc>
              </a:pPr>
              <a:endParaRPr lang="ko-KR" altLang="en-US" sz="2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609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C97AA1E-FEDE-4944-B5E2-27A6952A719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36651BB-60F5-40E4-B264-A16E0A3C93EE}"/>
              </a:ext>
            </a:extLst>
          </p:cNvPr>
          <p:cNvSpPr/>
          <p:nvPr/>
        </p:nvSpPr>
        <p:spPr>
          <a:xfrm>
            <a:off x="690880" y="711200"/>
            <a:ext cx="10901680" cy="543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5892FA-26DD-4A0C-849F-94F48398B3C9}"/>
              </a:ext>
            </a:extLst>
          </p:cNvPr>
          <p:cNvSpPr txBox="1"/>
          <p:nvPr/>
        </p:nvSpPr>
        <p:spPr>
          <a:xfrm>
            <a:off x="4548941" y="3044279"/>
            <a:ext cx="30941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Thank you</a:t>
            </a:r>
            <a:endParaRPr lang="ko-KR" altLang="en-US" sz="4400" dirty="0">
              <a:solidFill>
                <a:srgbClr val="554F4D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0080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8298CC6-E2D8-41BB-8650-6670A4D3C2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960" y="0"/>
            <a:ext cx="548785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1D5B25-FB20-4491-A0B8-BF4EDADFB5F7}"/>
              </a:ext>
            </a:extLst>
          </p:cNvPr>
          <p:cNvSpPr txBox="1"/>
          <p:nvPr/>
        </p:nvSpPr>
        <p:spPr>
          <a:xfrm>
            <a:off x="642203" y="1931185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</a:t>
            </a:r>
            <a:endParaRPr lang="ko-KR" altLang="en-US" sz="4000" dirty="0">
              <a:solidFill>
                <a:srgbClr val="554F4D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39F61D-18E1-4402-AA8D-49B330678C06}"/>
              </a:ext>
            </a:extLst>
          </p:cNvPr>
          <p:cNvSpPr txBox="1"/>
          <p:nvPr/>
        </p:nvSpPr>
        <p:spPr>
          <a:xfrm>
            <a:off x="1477614" y="1977352"/>
            <a:ext cx="2568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Background</a:t>
            </a:r>
            <a:endParaRPr lang="ko-KR" altLang="en-US" sz="3200" dirty="0">
              <a:solidFill>
                <a:srgbClr val="554F4D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E446A13-6214-43CC-A7E1-C173F830DD90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5701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BF8A0-1C9E-4A1C-854B-5709C37B6AAF}"/>
              </a:ext>
            </a:extLst>
          </p:cNvPr>
          <p:cNvSpPr txBox="1"/>
          <p:nvPr/>
        </p:nvSpPr>
        <p:spPr>
          <a:xfrm>
            <a:off x="642203" y="3323553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2</a:t>
            </a:r>
            <a:endParaRPr lang="ko-KR" altLang="en-US" sz="4000" dirty="0">
              <a:solidFill>
                <a:srgbClr val="554F4D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9077E0-13C1-4313-8DAD-CBBCAA9053ED}"/>
              </a:ext>
            </a:extLst>
          </p:cNvPr>
          <p:cNvSpPr txBox="1"/>
          <p:nvPr/>
        </p:nvSpPr>
        <p:spPr>
          <a:xfrm>
            <a:off x="1477614" y="3369720"/>
            <a:ext cx="4714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Implemented functions</a:t>
            </a:r>
            <a:endParaRPr lang="ko-KR" altLang="en-US" sz="3200" dirty="0">
              <a:solidFill>
                <a:srgbClr val="554F4D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7D6509-341D-4329-AA12-899AFC70CE06}"/>
              </a:ext>
            </a:extLst>
          </p:cNvPr>
          <p:cNvSpPr txBox="1"/>
          <p:nvPr/>
        </p:nvSpPr>
        <p:spPr>
          <a:xfrm>
            <a:off x="642203" y="4715921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</a:t>
            </a:r>
            <a:endParaRPr lang="ko-KR" altLang="en-US" sz="4000" dirty="0">
              <a:solidFill>
                <a:srgbClr val="554F4D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BD7C2-3349-4F4B-984E-3BDD891FCB19}"/>
              </a:ext>
            </a:extLst>
          </p:cNvPr>
          <p:cNvSpPr txBox="1"/>
          <p:nvPr/>
        </p:nvSpPr>
        <p:spPr>
          <a:xfrm>
            <a:off x="1477614" y="4762088"/>
            <a:ext cx="1034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Role</a:t>
            </a:r>
            <a:endParaRPr lang="ko-KR" altLang="en-US" sz="3200" dirty="0">
              <a:solidFill>
                <a:srgbClr val="554F4D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46AA8C-C738-4DAA-8394-228D4A57C3AB}"/>
              </a:ext>
            </a:extLst>
          </p:cNvPr>
          <p:cNvGrpSpPr/>
          <p:nvPr/>
        </p:nvGrpSpPr>
        <p:grpSpPr>
          <a:xfrm>
            <a:off x="811411" y="477594"/>
            <a:ext cx="3181257" cy="523220"/>
            <a:chOff x="2640851" y="477594"/>
            <a:chExt cx="318125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61356F7-6E60-415E-93C3-F2B83051B641}"/>
                </a:ext>
              </a:extLst>
            </p:cNvPr>
            <p:cNvSpPr txBox="1"/>
            <p:nvPr/>
          </p:nvSpPr>
          <p:spPr>
            <a:xfrm>
              <a:off x="3479800" y="631482"/>
              <a:ext cx="2342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A table of contents.</a:t>
              </a:r>
              <a:endParaRPr lang="ko-KR" altLang="en-US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541882-D751-4CCB-9348-135C193BA93B}"/>
                </a:ext>
              </a:extLst>
            </p:cNvPr>
            <p:cNvSpPr txBox="1"/>
            <p:nvPr/>
          </p:nvSpPr>
          <p:spPr>
            <a:xfrm>
              <a:off x="2640851" y="477594"/>
              <a:ext cx="8803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28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목차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671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9FC2F39-B0D1-4A81-A89A-8084234251A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11714C2-2339-4FFD-BDDD-E0583E02D8EA}"/>
              </a:ext>
            </a:extLst>
          </p:cNvPr>
          <p:cNvGrpSpPr/>
          <p:nvPr/>
        </p:nvGrpSpPr>
        <p:grpSpPr>
          <a:xfrm>
            <a:off x="572150" y="1702669"/>
            <a:ext cx="2590500" cy="2806331"/>
            <a:chOff x="572150" y="1702669"/>
            <a:chExt cx="2590500" cy="280633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9254D85-09D9-4499-BE1A-401A65408CB4}"/>
                </a:ext>
              </a:extLst>
            </p:cNvPr>
            <p:cNvSpPr/>
            <p:nvPr/>
          </p:nvSpPr>
          <p:spPr>
            <a:xfrm>
              <a:off x="572150" y="2349000"/>
              <a:ext cx="25905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FEE42FF-434C-448E-84C4-8410B780A032}"/>
                </a:ext>
              </a:extLst>
            </p:cNvPr>
            <p:cNvSpPr txBox="1"/>
            <p:nvPr/>
          </p:nvSpPr>
          <p:spPr>
            <a:xfrm>
              <a:off x="733115" y="3167390"/>
              <a:ext cx="22685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Background</a:t>
              </a:r>
              <a:endParaRPr lang="ko-KR" altLang="en-US" sz="28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ACAFA94-2B03-48EB-9265-F34BDB3D7C9D}"/>
                </a:ext>
              </a:extLst>
            </p:cNvPr>
            <p:cNvSpPr txBox="1"/>
            <p:nvPr/>
          </p:nvSpPr>
          <p:spPr>
            <a:xfrm>
              <a:off x="1041693" y="1702669"/>
              <a:ext cx="16514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Part 1.</a:t>
              </a:r>
              <a:endParaRPr lang="ko-KR" altLang="en-US" sz="36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2660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BF9A50FB-69F6-4291-A349-83F762E21D07}"/>
              </a:ext>
            </a:extLst>
          </p:cNvPr>
          <p:cNvGrpSpPr/>
          <p:nvPr/>
        </p:nvGrpSpPr>
        <p:grpSpPr>
          <a:xfrm>
            <a:off x="3458701" y="1209675"/>
            <a:ext cx="5310734" cy="5267324"/>
            <a:chOff x="568946" y="1323975"/>
            <a:chExt cx="5310734" cy="526732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CE5C4DE-C1B3-47C0-8D38-2C9295EA2307}"/>
                </a:ext>
              </a:extLst>
            </p:cNvPr>
            <p:cNvGrpSpPr/>
            <p:nvPr/>
          </p:nvGrpSpPr>
          <p:grpSpPr>
            <a:xfrm>
              <a:off x="568946" y="1323975"/>
              <a:ext cx="5310734" cy="5267324"/>
              <a:chOff x="5421441" y="1770596"/>
              <a:chExt cx="6211486" cy="5267324"/>
            </a:xfrm>
          </p:grpSpPr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0A86A2F4-BE7E-4806-A85F-F9C3063D622C}"/>
                  </a:ext>
                </a:extLst>
              </p:cNvPr>
              <p:cNvSpPr/>
              <p:nvPr/>
            </p:nvSpPr>
            <p:spPr>
              <a:xfrm>
                <a:off x="5421441" y="1770596"/>
                <a:ext cx="6211486" cy="5267324"/>
              </a:xfrm>
              <a:prstGeom prst="rect">
                <a:avLst/>
              </a:prstGeom>
              <a:solidFill>
                <a:srgbClr val="FCF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28AE641-C095-48C8-9C44-5C8D5E53D4A5}"/>
                  </a:ext>
                </a:extLst>
              </p:cNvPr>
              <p:cNvSpPr txBox="1"/>
              <p:nvPr/>
            </p:nvSpPr>
            <p:spPr>
              <a:xfrm>
                <a:off x="5813383" y="2986002"/>
                <a:ext cx="5270520" cy="35747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just">
                  <a:lnSpc>
                    <a:spcPct val="120000"/>
                  </a:lnSpc>
                </a:pPr>
                <a:endParaRPr lang="ko-KR" altLang="en-US" sz="1600" dirty="0"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24BE716-21DA-47D3-84F9-025BAE32AB44}"/>
                  </a:ext>
                </a:extLst>
              </p:cNvPr>
              <p:cNvSpPr txBox="1"/>
              <p:nvPr/>
            </p:nvSpPr>
            <p:spPr>
              <a:xfrm>
                <a:off x="5813383" y="2013739"/>
                <a:ext cx="474196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dirty="0">
                    <a:solidFill>
                      <a:schemeClr val="bg2">
                        <a:lumMod val="25000"/>
                      </a:schemeClr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Emotional Distress of Students </a:t>
                </a:r>
              </a:p>
              <a:p>
                <a:r>
                  <a:rPr lang="en-US" altLang="ko-KR" sz="2000" dirty="0">
                    <a:solidFill>
                      <a:schemeClr val="bg2">
                        <a:lumMod val="25000"/>
                      </a:schemeClr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Due to COVID-19</a:t>
                </a:r>
                <a:endParaRPr lang="ko-KR" altLang="en-US" sz="2000" dirty="0">
                  <a:solidFill>
                    <a:schemeClr val="bg2">
                      <a:lumMod val="25000"/>
                    </a:schemeClr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endParaRPr>
              </a:p>
            </p:txBody>
          </p: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0B325F5D-7B2F-4A4D-A205-7DB0030B28D3}"/>
                  </a:ext>
                </a:extLst>
              </p:cNvPr>
              <p:cNvCxnSpPr/>
              <p:nvPr/>
            </p:nvCxnSpPr>
            <p:spPr>
              <a:xfrm>
                <a:off x="5813383" y="2760907"/>
                <a:ext cx="568773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38C81484-0DC6-4AA6-AC4A-4692103CC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7039" y="2570241"/>
              <a:ext cx="5163271" cy="3715268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3A267E8-E54F-4098-AA16-95780017CAAD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0FB2DE49-E143-4508-B15B-D90F92FD4D2B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9EE5D22-AFC5-46CC-8868-9AAA9DF4DCE1}"/>
                </a:ext>
              </a:extLst>
            </p:cNvPr>
            <p:cNvSpPr txBox="1"/>
            <p:nvPr/>
          </p:nvSpPr>
          <p:spPr>
            <a:xfrm>
              <a:off x="618315" y="341564"/>
              <a:ext cx="34034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1. Background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1676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DCE3F171-882B-49E1-ABDB-AA69DCC4FEE0}"/>
              </a:ext>
            </a:extLst>
          </p:cNvPr>
          <p:cNvGrpSpPr/>
          <p:nvPr/>
        </p:nvGrpSpPr>
        <p:grpSpPr>
          <a:xfrm>
            <a:off x="3508070" y="1228725"/>
            <a:ext cx="5211996" cy="5267315"/>
            <a:chOff x="6361692" y="1323975"/>
            <a:chExt cx="5211996" cy="5267315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3FDDDAB-7156-489E-996E-FD33060D3BA5}"/>
                </a:ext>
              </a:extLst>
            </p:cNvPr>
            <p:cNvGrpSpPr/>
            <p:nvPr/>
          </p:nvGrpSpPr>
          <p:grpSpPr>
            <a:xfrm>
              <a:off x="6361692" y="1323975"/>
              <a:ext cx="5211996" cy="5267315"/>
              <a:chOff x="5479183" y="1770596"/>
              <a:chExt cx="6096000" cy="5267315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925FB35-72BF-4CC9-8C10-305F1D700BD9}"/>
                  </a:ext>
                </a:extLst>
              </p:cNvPr>
              <p:cNvSpPr/>
              <p:nvPr/>
            </p:nvSpPr>
            <p:spPr>
              <a:xfrm>
                <a:off x="5479183" y="1770596"/>
                <a:ext cx="6096000" cy="5267315"/>
              </a:xfrm>
              <a:prstGeom prst="rect">
                <a:avLst/>
              </a:prstGeom>
              <a:solidFill>
                <a:srgbClr val="FCF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BE9CC3A-8310-43D8-A098-6F3F352EFD02}"/>
                  </a:ext>
                </a:extLst>
              </p:cNvPr>
              <p:cNvSpPr txBox="1"/>
              <p:nvPr/>
            </p:nvSpPr>
            <p:spPr>
              <a:xfrm>
                <a:off x="5813383" y="2986002"/>
                <a:ext cx="5270520" cy="35747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just">
                  <a:lnSpc>
                    <a:spcPct val="120000"/>
                  </a:lnSpc>
                </a:pPr>
                <a:endParaRPr lang="ko-KR" altLang="en-US" sz="1600" dirty="0"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6343AD0-A760-4003-82C5-96A7870A11A7}"/>
                  </a:ext>
                </a:extLst>
              </p:cNvPr>
              <p:cNvSpPr txBox="1"/>
              <p:nvPr/>
            </p:nvSpPr>
            <p:spPr>
              <a:xfrm>
                <a:off x="5813383" y="1987019"/>
                <a:ext cx="486383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dirty="0">
                    <a:solidFill>
                      <a:schemeClr val="bg2">
                        <a:lumMod val="25000"/>
                      </a:schemeClr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Limitation of </a:t>
                </a:r>
              </a:p>
              <a:p>
                <a:r>
                  <a:rPr lang="en-US" altLang="ko-KR" sz="2000" dirty="0">
                    <a:solidFill>
                      <a:schemeClr val="bg2">
                        <a:lumMod val="25000"/>
                      </a:schemeClr>
                    </a:solidFill>
                    <a:latin typeface="함초롬바탕" panose="02030604000101010101" pitchFamily="18" charset="-127"/>
                    <a:ea typeface="함초롬바탕" panose="02030604000101010101" pitchFamily="18" charset="-127"/>
                    <a:cs typeface="함초롬바탕" panose="02030604000101010101" pitchFamily="18" charset="-127"/>
                  </a:rPr>
                  <a:t>current VR campus tour service</a:t>
                </a:r>
                <a:endParaRPr lang="ko-KR" altLang="en-US" sz="2000" dirty="0">
                  <a:solidFill>
                    <a:schemeClr val="bg2">
                      <a:lumMod val="25000"/>
                    </a:schemeClr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endParaRP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36A50203-1C82-4684-8D79-08262EAA9F74}"/>
                  </a:ext>
                </a:extLst>
              </p:cNvPr>
              <p:cNvCxnSpPr/>
              <p:nvPr/>
            </p:nvCxnSpPr>
            <p:spPr>
              <a:xfrm>
                <a:off x="5813383" y="2760907"/>
                <a:ext cx="568773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06707235-60C1-476F-B56A-FCD502FDD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75645" y="2896851"/>
              <a:ext cx="5198043" cy="2906634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3A267E8-E54F-4098-AA16-95780017CAAD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0FB2DE49-E143-4508-B15B-D90F92FD4D2B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9EE5D22-AFC5-46CC-8868-9AAA9DF4DCE1}"/>
                </a:ext>
              </a:extLst>
            </p:cNvPr>
            <p:cNvSpPr txBox="1"/>
            <p:nvPr/>
          </p:nvSpPr>
          <p:spPr>
            <a:xfrm>
              <a:off x="618315" y="341564"/>
              <a:ext cx="34034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1. Background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570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56284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Campus Tour </a:t>
            </a:r>
            <a:r>
              <a:rPr lang="en-US" altLang="ko-KR" sz="3600" b="1" dirty="0" err="1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w.Meta</a:t>
            </a:r>
            <a:r>
              <a:rPr lang="en-US" altLang="ko-KR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FG</a:t>
            </a:r>
            <a:endParaRPr lang="ko-KR" altLang="en-US" sz="3600" b="1" dirty="0">
              <a:solidFill>
                <a:srgbClr val="554F4D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F450324-20B0-49CF-97E3-AFFE69842BFD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AE173C-8865-4BE8-AFDE-F526030A0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793" y="1508151"/>
            <a:ext cx="8404414" cy="449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418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F3C622B-4A9C-45A0-8705-8E3882DFA7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5F7F00C-9D18-4A3A-BECE-B1B36B0A84A6}"/>
              </a:ext>
            </a:extLst>
          </p:cNvPr>
          <p:cNvSpPr/>
          <p:nvPr/>
        </p:nvSpPr>
        <p:spPr>
          <a:xfrm>
            <a:off x="572150" y="2349000"/>
            <a:ext cx="2590500" cy="2160000"/>
          </a:xfrm>
          <a:prstGeom prst="rect">
            <a:avLst/>
          </a:prstGeom>
          <a:solidFill>
            <a:srgbClr val="E2CB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0C0C4F5-0267-4DB1-BDAE-FED5A369C032}"/>
              </a:ext>
            </a:extLst>
          </p:cNvPr>
          <p:cNvGrpSpPr/>
          <p:nvPr/>
        </p:nvGrpSpPr>
        <p:grpSpPr>
          <a:xfrm>
            <a:off x="608882" y="1702669"/>
            <a:ext cx="2517035" cy="2806331"/>
            <a:chOff x="608882" y="1702669"/>
            <a:chExt cx="2517035" cy="2806331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EA2EB4A-B5D0-48C0-85F4-F2227CA64011}"/>
                </a:ext>
              </a:extLst>
            </p:cNvPr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08403F-8A2A-4ADA-9C9B-94898A6AE280}"/>
                </a:ext>
              </a:extLst>
            </p:cNvPr>
            <p:cNvSpPr txBox="1"/>
            <p:nvPr/>
          </p:nvSpPr>
          <p:spPr>
            <a:xfrm>
              <a:off x="608882" y="2951946"/>
              <a:ext cx="251703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Implemented </a:t>
              </a:r>
            </a:p>
            <a:p>
              <a:pPr algn="ctr"/>
              <a:r>
                <a:rPr lang="en-US" altLang="ko-KR" sz="2800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Objects</a:t>
              </a:r>
              <a:endParaRPr lang="ko-KR" altLang="en-US" sz="2800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BBFEDA8-730C-464B-9AC7-A64EF56C187D}"/>
                </a:ext>
              </a:extLst>
            </p:cNvPr>
            <p:cNvSpPr txBox="1"/>
            <p:nvPr/>
          </p:nvSpPr>
          <p:spPr>
            <a:xfrm>
              <a:off x="1041693" y="1702669"/>
              <a:ext cx="16514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bg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Part 2.</a:t>
              </a:r>
              <a:endParaRPr lang="ko-KR" altLang="en-US" sz="3600" dirty="0">
                <a:solidFill>
                  <a:schemeClr val="bg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4813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72374D-861B-427F-B594-D01110F5D502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62D62C-F898-4B9B-923A-046842F89D5E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5D450B8-7838-4709-B72A-BB98ABDAA290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DCB373-4CE1-4F23-9199-8D5C23D53294}"/>
                </a:ext>
              </a:extLst>
            </p:cNvPr>
            <p:cNvSpPr txBox="1"/>
            <p:nvPr/>
          </p:nvSpPr>
          <p:spPr>
            <a:xfrm>
              <a:off x="618315" y="341564"/>
              <a:ext cx="566693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2. Implemented Buildings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DA576D8-A8C3-4DC1-941B-A965B6938D0A}"/>
              </a:ext>
            </a:extLst>
          </p:cNvPr>
          <p:cNvGrpSpPr/>
          <p:nvPr/>
        </p:nvGrpSpPr>
        <p:grpSpPr>
          <a:xfrm>
            <a:off x="618315" y="1896521"/>
            <a:ext cx="11223902" cy="3571949"/>
            <a:chOff x="618315" y="1639346"/>
            <a:chExt cx="11223902" cy="3571949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0DB04A0E-9473-4E7F-8117-C1469719FB0F}"/>
                </a:ext>
              </a:extLst>
            </p:cNvPr>
            <p:cNvGrpSpPr/>
            <p:nvPr/>
          </p:nvGrpSpPr>
          <p:grpSpPr>
            <a:xfrm>
              <a:off x="2245297" y="4703295"/>
              <a:ext cx="1800493" cy="508000"/>
              <a:chOff x="1441090" y="4948779"/>
              <a:chExt cx="1800493" cy="508000"/>
            </a:xfrm>
          </p:grpSpPr>
          <p:sp>
            <p:nvSpPr>
              <p:cNvPr id="10" name="テキスト ボックス 17">
                <a:extLst>
                  <a:ext uri="{FF2B5EF4-FFF2-40B4-BE49-F238E27FC236}">
                    <a16:creationId xmlns:a16="http://schemas.microsoft.com/office/drawing/2014/main" id="{E83585BF-68A0-4E0D-A2FB-6CF88F87EBF2}"/>
                  </a:ext>
                </a:extLst>
              </p:cNvPr>
              <p:cNvSpPr txBox="1"/>
              <p:nvPr/>
            </p:nvSpPr>
            <p:spPr>
              <a:xfrm>
                <a:off x="1441090" y="5087447"/>
                <a:ext cx="180049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dirty="0">
                    <a:latin typeface="+mn-ea"/>
                  </a:rPr>
                  <a:t>삼성학술도서관</a:t>
                </a:r>
                <a:endParaRPr kumimoji="1" lang="ja-JP" altLang="en-US" dirty="0">
                  <a:latin typeface="+mn-ea"/>
                </a:endParaRPr>
              </a:p>
            </p:txBody>
          </p: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4BEB1017-C49F-42ED-96D1-862BFB9C9971}"/>
                  </a:ext>
                </a:extLst>
              </p:cNvPr>
              <p:cNvCxnSpPr/>
              <p:nvPr/>
            </p:nvCxnSpPr>
            <p:spPr>
              <a:xfrm>
                <a:off x="2026378" y="4948779"/>
                <a:ext cx="62992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5" name="그림 4" descr="하늘, 건물, 실외, 돔이(가) 표시된 사진&#10;&#10;자동 생성된 설명">
              <a:extLst>
                <a:ext uri="{FF2B5EF4-FFF2-40B4-BE49-F238E27FC236}">
                  <a16:creationId xmlns:a16="http://schemas.microsoft.com/office/drawing/2014/main" id="{D533F444-1BED-4458-BCFA-70913040C6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18315" y="1646705"/>
              <a:ext cx="4985391" cy="2608042"/>
            </a:xfrm>
            <a:prstGeom prst="rect">
              <a:avLst/>
            </a:prstGeom>
          </p:spPr>
        </p:pic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EC498FB-8121-4750-9558-14E234B935DE}"/>
                </a:ext>
              </a:extLst>
            </p:cNvPr>
            <p:cNvGrpSpPr/>
            <p:nvPr/>
          </p:nvGrpSpPr>
          <p:grpSpPr>
            <a:xfrm>
              <a:off x="8198110" y="4584283"/>
              <a:ext cx="1398140" cy="515359"/>
              <a:chOff x="8005000" y="4703295"/>
              <a:chExt cx="1398140" cy="515359"/>
            </a:xfrm>
          </p:grpSpPr>
          <p:sp>
            <p:nvSpPr>
              <p:cNvPr id="22" name="テキスト ボックス 17">
                <a:extLst>
                  <a:ext uri="{FF2B5EF4-FFF2-40B4-BE49-F238E27FC236}">
                    <a16:creationId xmlns:a16="http://schemas.microsoft.com/office/drawing/2014/main" id="{1924B360-C9B8-4F9D-BB64-460B23E4E03A}"/>
                  </a:ext>
                </a:extLst>
              </p:cNvPr>
              <p:cNvSpPr txBox="1"/>
              <p:nvPr/>
            </p:nvSpPr>
            <p:spPr>
              <a:xfrm>
                <a:off x="8005000" y="4849322"/>
                <a:ext cx="13981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dirty="0">
                    <a:latin typeface="+mn-ea"/>
                  </a:rPr>
                  <a:t>제 </a:t>
                </a:r>
                <a:r>
                  <a:rPr kumimoji="1" lang="en-US" altLang="ko-KR" dirty="0">
                    <a:latin typeface="+mn-ea"/>
                  </a:rPr>
                  <a:t>2 </a:t>
                </a:r>
                <a:r>
                  <a:rPr kumimoji="1" lang="ko-KR" altLang="en-US" dirty="0">
                    <a:latin typeface="+mn-ea"/>
                  </a:rPr>
                  <a:t>공학관</a:t>
                </a:r>
                <a:endParaRPr kumimoji="1" lang="ja-JP" altLang="en-US" dirty="0">
                  <a:latin typeface="+mn-ea"/>
                </a:endParaRPr>
              </a:p>
            </p:txBody>
          </p: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C60BD4A8-8A30-49D4-8840-371CD3B25A05}"/>
                  </a:ext>
                </a:extLst>
              </p:cNvPr>
              <p:cNvCxnSpPr/>
              <p:nvPr/>
            </p:nvCxnSpPr>
            <p:spPr>
              <a:xfrm>
                <a:off x="8389110" y="4703295"/>
                <a:ext cx="62992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1" name="그림 10" descr="텍스트이(가) 표시된 사진&#10;&#10;자동 생성된 설명">
              <a:extLst>
                <a:ext uri="{FF2B5EF4-FFF2-40B4-BE49-F238E27FC236}">
                  <a16:creationId xmlns:a16="http://schemas.microsoft.com/office/drawing/2014/main" id="{3DD52F25-FC72-4748-B36A-12CA0DA71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143" y="1639346"/>
              <a:ext cx="5890074" cy="2608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723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72374D-861B-427F-B594-D01110F5D502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62D62C-F898-4B9B-923A-046842F89D5E}"/>
              </a:ext>
            </a:extLst>
          </p:cNvPr>
          <p:cNvGrpSpPr/>
          <p:nvPr/>
        </p:nvGrpSpPr>
        <p:grpSpPr>
          <a:xfrm>
            <a:off x="618315" y="170114"/>
            <a:ext cx="10987522" cy="655361"/>
            <a:chOff x="618315" y="341564"/>
            <a:chExt cx="10987522" cy="655361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5D450B8-7838-4709-B72A-BB98ABDAA290}"/>
                </a:ext>
              </a:extLst>
            </p:cNvPr>
            <p:cNvCxnSpPr>
              <a:cxnSpLocks/>
            </p:cNvCxnSpPr>
            <p:nvPr/>
          </p:nvCxnSpPr>
          <p:spPr>
            <a:xfrm>
              <a:off x="622300" y="996925"/>
              <a:ext cx="109835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DCB373-4CE1-4F23-9199-8D5C23D53294}"/>
                </a:ext>
              </a:extLst>
            </p:cNvPr>
            <p:cNvSpPr txBox="1"/>
            <p:nvPr/>
          </p:nvSpPr>
          <p:spPr>
            <a:xfrm>
              <a:off x="618315" y="341564"/>
              <a:ext cx="566693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3600" b="1" dirty="0">
                  <a:solidFill>
                    <a:srgbClr val="554F4D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rPr>
                <a:t>2. Implemented Buildings</a:t>
              </a:r>
              <a:endParaRPr lang="ko-KR" altLang="en-US" sz="3600" b="1" dirty="0">
                <a:solidFill>
                  <a:srgbClr val="554F4D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06F1678-A8A4-41B0-94AD-B51DE37AE01F}"/>
              </a:ext>
            </a:extLst>
          </p:cNvPr>
          <p:cNvGrpSpPr/>
          <p:nvPr/>
        </p:nvGrpSpPr>
        <p:grpSpPr>
          <a:xfrm>
            <a:off x="289843" y="1634710"/>
            <a:ext cx="11315994" cy="3606577"/>
            <a:chOff x="289843" y="1590777"/>
            <a:chExt cx="11315994" cy="3606577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0DB04A0E-9473-4E7F-8117-C1469719FB0F}"/>
                </a:ext>
              </a:extLst>
            </p:cNvPr>
            <p:cNvGrpSpPr/>
            <p:nvPr/>
          </p:nvGrpSpPr>
          <p:grpSpPr>
            <a:xfrm>
              <a:off x="2546184" y="4703295"/>
              <a:ext cx="1189749" cy="494059"/>
              <a:chOff x="1741977" y="4948779"/>
              <a:chExt cx="1189749" cy="494059"/>
            </a:xfrm>
          </p:grpSpPr>
          <p:sp>
            <p:nvSpPr>
              <p:cNvPr id="10" name="テキスト ボックス 17">
                <a:extLst>
                  <a:ext uri="{FF2B5EF4-FFF2-40B4-BE49-F238E27FC236}">
                    <a16:creationId xmlns:a16="http://schemas.microsoft.com/office/drawing/2014/main" id="{E83585BF-68A0-4E0D-A2FB-6CF88F87EBF2}"/>
                  </a:ext>
                </a:extLst>
              </p:cNvPr>
              <p:cNvSpPr txBox="1"/>
              <p:nvPr/>
            </p:nvSpPr>
            <p:spPr>
              <a:xfrm>
                <a:off x="1741977" y="5073506"/>
                <a:ext cx="1189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dirty="0">
                    <a:latin typeface="+mn-ea"/>
                  </a:rPr>
                  <a:t>반도체 관</a:t>
                </a:r>
                <a:endParaRPr kumimoji="1" lang="ja-JP" altLang="en-US" dirty="0">
                  <a:latin typeface="+mn-ea"/>
                </a:endParaRPr>
              </a:p>
            </p:txBody>
          </p: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4BEB1017-C49F-42ED-96D1-862BFB9C9971}"/>
                  </a:ext>
                </a:extLst>
              </p:cNvPr>
              <p:cNvCxnSpPr/>
              <p:nvPr/>
            </p:nvCxnSpPr>
            <p:spPr>
              <a:xfrm>
                <a:off x="2026378" y="4948779"/>
                <a:ext cx="62992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EC498FB-8121-4750-9558-14E234B935DE}"/>
                </a:ext>
              </a:extLst>
            </p:cNvPr>
            <p:cNvGrpSpPr/>
            <p:nvPr/>
          </p:nvGrpSpPr>
          <p:grpSpPr>
            <a:xfrm>
              <a:off x="8163532" y="4584283"/>
              <a:ext cx="1569660" cy="521563"/>
              <a:chOff x="7970422" y="4703295"/>
              <a:chExt cx="1569660" cy="521563"/>
            </a:xfrm>
          </p:grpSpPr>
          <p:sp>
            <p:nvSpPr>
              <p:cNvPr id="22" name="テキスト ボックス 17">
                <a:extLst>
                  <a:ext uri="{FF2B5EF4-FFF2-40B4-BE49-F238E27FC236}">
                    <a16:creationId xmlns:a16="http://schemas.microsoft.com/office/drawing/2014/main" id="{1924B360-C9B8-4F9D-BB64-460B23E4E03A}"/>
                  </a:ext>
                </a:extLst>
              </p:cNvPr>
              <p:cNvSpPr txBox="1"/>
              <p:nvPr/>
            </p:nvSpPr>
            <p:spPr>
              <a:xfrm>
                <a:off x="7970422" y="4855526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dirty="0">
                    <a:latin typeface="+mn-ea"/>
                  </a:rPr>
                  <a:t>산학협력센터</a:t>
                </a:r>
                <a:endParaRPr kumimoji="1" lang="ja-JP" altLang="en-US" dirty="0">
                  <a:latin typeface="+mn-ea"/>
                </a:endParaRPr>
              </a:p>
            </p:txBody>
          </p: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C60BD4A8-8A30-49D4-8840-371CD3B25A05}"/>
                  </a:ext>
                </a:extLst>
              </p:cNvPr>
              <p:cNvCxnSpPr/>
              <p:nvPr/>
            </p:nvCxnSpPr>
            <p:spPr>
              <a:xfrm>
                <a:off x="8389110" y="4703295"/>
                <a:ext cx="62992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" name="그림 2" descr="하늘, 건물, 실외이(가) 표시된 사진&#10;&#10;자동 생성된 설명">
              <a:extLst>
                <a:ext uri="{FF2B5EF4-FFF2-40B4-BE49-F238E27FC236}">
                  <a16:creationId xmlns:a16="http://schemas.microsoft.com/office/drawing/2014/main" id="{A6B1D03F-31B0-4F85-9BB3-E34525A77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89843" y="1590777"/>
              <a:ext cx="5459037" cy="2656610"/>
            </a:xfrm>
            <a:prstGeom prst="rect">
              <a:avLst/>
            </a:prstGeom>
          </p:spPr>
        </p:pic>
        <p:pic>
          <p:nvPicPr>
            <p:cNvPr id="7" name="그림 6" descr="텍스트, 하늘이(가) 표시된 사진&#10;&#10;자동 생성된 설명">
              <a:extLst>
                <a:ext uri="{FF2B5EF4-FFF2-40B4-BE49-F238E27FC236}">
                  <a16:creationId xmlns:a16="http://schemas.microsoft.com/office/drawing/2014/main" id="{6DB3DDB2-BCCF-4DB1-A50A-065722961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-698"/>
            <a:stretch/>
          </p:blipFill>
          <p:spPr>
            <a:xfrm>
              <a:off x="6290887" y="1590777"/>
              <a:ext cx="5314950" cy="26566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869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">
      <a:dk1>
        <a:sysClr val="windowText" lastClr="000000"/>
      </a:dk1>
      <a:lt1>
        <a:sysClr val="window" lastClr="FFFFFF"/>
      </a:lt1>
      <a:dk2>
        <a:srgbClr val="D0CECE"/>
      </a:dk2>
      <a:lt2>
        <a:srgbClr val="E7E6E6"/>
      </a:lt2>
      <a:accent1>
        <a:srgbClr val="B98A76"/>
      </a:accent1>
      <a:accent2>
        <a:srgbClr val="DE956D"/>
      </a:accent2>
      <a:accent3>
        <a:srgbClr val="F6CAAF"/>
      </a:accent3>
      <a:accent4>
        <a:srgbClr val="EED6BC"/>
      </a:accent4>
      <a:accent5>
        <a:srgbClr val="E1D9CC"/>
      </a:accent5>
      <a:accent6>
        <a:srgbClr val="D8B8A9"/>
      </a:accent6>
      <a:hlink>
        <a:srgbClr val="595959"/>
      </a:hlink>
      <a:folHlink>
        <a:srgbClr val="595959"/>
      </a:folHlink>
    </a:clrScheme>
    <a:fontScheme name="이롭게 바탕체 Medium">
      <a:majorFont>
        <a:latin typeface="이롭게 바탕체 Medium"/>
        <a:ea typeface="이롭게 바탕체 Medium"/>
        <a:cs typeface=""/>
      </a:majorFont>
      <a:minorFont>
        <a:latin typeface="이롭게 바탕체 Medium"/>
        <a:ea typeface="이롭게 바탕체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3600" dirty="0" smtClean="0">
            <a:solidFill>
              <a:srgbClr val="554F4D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139</Words>
  <Application>Microsoft Office PowerPoint</Application>
  <PresentationFormat>와이드스크린</PresentationFormat>
  <Paragraphs>45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이롭게 바탕체 Medium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권준희</cp:lastModifiedBy>
  <cp:revision>130</cp:revision>
  <dcterms:created xsi:type="dcterms:W3CDTF">2020-05-03T01:37:17Z</dcterms:created>
  <dcterms:modified xsi:type="dcterms:W3CDTF">2021-12-10T18:26:51Z</dcterms:modified>
</cp:coreProperties>
</file>

<file path=docProps/thumbnail.jpeg>
</file>